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5" r:id="rId2"/>
    <p:sldId id="278" r:id="rId3"/>
    <p:sldId id="307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00000"/>
    <a:srgbClr val="EBBFB3"/>
    <a:srgbClr val="000000"/>
    <a:srgbClr val="800080"/>
    <a:srgbClr val="006600"/>
    <a:srgbClr val="0000FF"/>
    <a:srgbClr val="B22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2" autoAdjust="0"/>
    <p:restoredTop sz="94660"/>
  </p:normalViewPr>
  <p:slideViewPr>
    <p:cSldViewPr>
      <p:cViewPr varScale="1">
        <p:scale>
          <a:sx n="87" d="100"/>
          <a:sy n="87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8931A-9778-43F8-87CB-0E433614E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5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84E0-20B6-4B1D-952D-C980F4FD1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D345-32E9-435D-9098-EE9D69A50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EA19-CBA6-4086-BB31-B5B8643D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BB0F-ABB6-4746-82E7-DAC48C7CC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6BDC-58A1-4CA3-9595-395FDA294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7626-64A1-4BEA-ACAD-1D2AAEFA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2572-852B-4B52-87B6-D3977BE74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DF5A-00B9-45D7-BA5E-53E8C6F54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82FC-C7F4-4313-ADAD-6C121D24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B824-9AF2-48FD-BD8A-C981F8A95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04D8-D9F7-4052-9A89-F2AF45C93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3FCCCB-2113-40EF-B756-B113D63EA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2" Type="http://schemas.microsoft.com/office/2007/relationships/media" Target="../media/media1.avi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V. Transcription </a:t>
            </a:r>
            <a:r>
              <a:rPr lang="en-US" b="1" dirty="0" smtClean="0">
                <a:latin typeface="Comic Sans MS" pitchFamily="66" charset="0"/>
              </a:rPr>
              <a:t>(DNA-directed RNA </a:t>
            </a:r>
            <a:r>
              <a:rPr lang="en-US" b="1" dirty="0">
                <a:latin typeface="Comic Sans MS" pitchFamily="66" charset="0"/>
              </a:rPr>
              <a:t>synthesis)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	A. Prokaryotes: RNA polymerase, </a:t>
            </a:r>
            <a:r>
              <a:rPr lang="en-US" b="1" dirty="0" smtClean="0">
                <a:latin typeface="Comic Sans MS" pitchFamily="66" charset="0"/>
              </a:rPr>
              <a:t>Promoters – sigma factor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	B. Eukaryotes: RNA polymerases, </a:t>
            </a:r>
            <a:r>
              <a:rPr lang="en-US" b="1" dirty="0" smtClean="0">
                <a:latin typeface="Comic Sans MS" pitchFamily="66" charset="0"/>
              </a:rPr>
              <a:t>Promoters – transcription factors</a:t>
            </a:r>
            <a:endParaRPr lang="en-US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1 strand of </a:t>
            </a:r>
            <a:r>
              <a:rPr lang="en-US" b="1" dirty="0" err="1">
                <a:latin typeface="Comic Sans MS" pitchFamily="66" charset="0"/>
              </a:rPr>
              <a:t>dsDNA</a:t>
            </a:r>
            <a:r>
              <a:rPr lang="en-US" b="1" dirty="0">
                <a:latin typeface="Comic Sans MS" pitchFamily="66" charset="0"/>
              </a:rPr>
              <a:t> used as template to synthesize complimentary </a:t>
            </a:r>
            <a:r>
              <a:rPr lang="en-US" b="1" dirty="0" err="1" smtClean="0">
                <a:latin typeface="Comic Sans MS" pitchFamily="66" charset="0"/>
              </a:rPr>
              <a:t>ssRNA</a:t>
            </a:r>
            <a:r>
              <a:rPr lang="en-US" b="1" dirty="0" smtClean="0">
                <a:latin typeface="Comic Sans MS" pitchFamily="66" charset="0"/>
              </a:rPr>
              <a:t> (in DNA A 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directs U (not T) in complimentary RNA.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  <a:sym typeface="Wingdings" pitchFamily="2" charset="2"/>
              </a:rPr>
              <a:t> RNA </a:t>
            </a:r>
            <a:r>
              <a:rPr lang="en-US" b="1" dirty="0" err="1">
                <a:latin typeface="Comic Sans MS" pitchFamily="66" charset="0"/>
                <a:sym typeface="Wingdings" pitchFamily="2" charset="2"/>
              </a:rPr>
              <a:t>pols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 catalyze joining of NMPs 5’3’ using NTP substrates.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  <a:sym typeface="Wingdings" pitchFamily="2" charset="2"/>
              </a:rPr>
              <a:t> RNA </a:t>
            </a:r>
            <a:r>
              <a:rPr lang="en-US" b="1" dirty="0" err="1">
                <a:latin typeface="Comic Sans MS" pitchFamily="66" charset="0"/>
                <a:sym typeface="Wingdings" pitchFamily="2" charset="2"/>
              </a:rPr>
              <a:t>pols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 do NOT proofread (no 3’-5’ </a:t>
            </a:r>
            <a:r>
              <a:rPr lang="en-US" b="1" dirty="0" err="1">
                <a:latin typeface="Comic Sans MS" pitchFamily="66" charset="0"/>
                <a:sym typeface="Wingdings" pitchFamily="2" charset="2"/>
              </a:rPr>
              <a:t>exonuclease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 RNA </a:t>
            </a:r>
            <a:r>
              <a:rPr lang="en-US" b="1" dirty="0" err="1">
                <a:latin typeface="Comic Sans MS" pitchFamily="66" charset="0"/>
              </a:rPr>
              <a:t>pols</a:t>
            </a:r>
            <a:r>
              <a:rPr lang="en-US" b="1" dirty="0">
                <a:latin typeface="Comic Sans MS" pitchFamily="66" charset="0"/>
              </a:rPr>
              <a:t> can initiate synthesis without the need for a ‘primer’.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03638" y="3200400"/>
            <a:ext cx="5440362" cy="1295400"/>
            <a:chOff x="1112838" y="4267200"/>
            <a:chExt cx="6583362" cy="1808162"/>
          </a:xfrm>
        </p:grpSpPr>
        <p:pic>
          <p:nvPicPr>
            <p:cNvPr id="3077" name="Picture 4" descr="Mc18f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2838" y="4267200"/>
              <a:ext cx="6583362" cy="18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Box 6"/>
            <p:cNvSpPr txBox="1">
              <a:spLocks noChangeArrowheads="1"/>
            </p:cNvSpPr>
            <p:nvPr/>
          </p:nvSpPr>
          <p:spPr bwMode="auto">
            <a:xfrm>
              <a:off x="5638800" y="4495800"/>
              <a:ext cx="2057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Coding </a:t>
              </a:r>
              <a:r>
                <a:rPr lang="en-US" dirty="0"/>
                <a:t>strand </a:t>
              </a:r>
            </a:p>
          </p:txBody>
        </p:sp>
      </p:grpSp>
      <p:pic>
        <p:nvPicPr>
          <p:cNvPr id="3" name="Transcription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178243"/>
            <a:ext cx="3573009" cy="26797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-152400" y="-76200"/>
            <a:ext cx="195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 A. Prokaryotes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295400" y="3775075"/>
          <a:ext cx="5721350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PhotoPaint.Image.8" r:id="rId4" imgW="6483109" imgH="3145276" progId="">
                  <p:embed/>
                </p:oleObj>
              </mc:Choice>
              <mc:Fallback>
                <p:oleObj name="CorelPhotoPaint.Image.8" r:id="rId4" imgW="6483109" imgH="314527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775075"/>
                        <a:ext cx="5721350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667000" y="6019800"/>
            <a:ext cx="1524000" cy="863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u="sng">
                <a:latin typeface="Comic Sans MS" pitchFamily="66" charset="0"/>
              </a:rPr>
              <a:t>Consensus sequences</a:t>
            </a:r>
            <a:r>
              <a:rPr lang="en-US" sz="1000" b="1">
                <a:latin typeface="Comic Sans MS" pitchFamily="66" charset="0"/>
              </a:rPr>
              <a:t>: sequence of nucleotides found most often in each position</a:t>
            </a: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H="1" flipV="1">
            <a:off x="2514600" y="632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10"/>
          <p:cNvSpPr>
            <a:spLocks noChangeShapeType="1"/>
          </p:cNvSpPr>
          <p:nvPr/>
        </p:nvSpPr>
        <p:spPr bwMode="auto">
          <a:xfrm flipV="1">
            <a:off x="4191000" y="6324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7010400" y="3832225"/>
            <a:ext cx="2209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Comic Sans MS" pitchFamily="66" charset="0"/>
              </a:rPr>
              <a:t> </a:t>
            </a:r>
            <a:r>
              <a:rPr lang="en-US" sz="1400" b="1">
                <a:latin typeface="Comic Sans MS" pitchFamily="66" charset="0"/>
              </a:rPr>
              <a:t>Coding strands with promoters for different genes.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400" b="1">
                <a:latin typeface="Comic Sans MS" pitchFamily="66" charset="0"/>
              </a:rPr>
              <a:t> All genes have a promoter.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400" b="1">
                <a:latin typeface="Comic Sans MS" pitchFamily="66" charset="0"/>
              </a:rPr>
              <a:t> Some promoters recognized better than others </a:t>
            </a:r>
            <a:r>
              <a:rPr lang="en-US" sz="14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b="1">
                <a:latin typeface="Comic Sans MS" pitchFamily="66" charset="0"/>
              </a:rPr>
              <a:t> increased rate of initiating transcription.</a:t>
            </a:r>
          </a:p>
        </p:txBody>
      </p:sp>
      <p:sp>
        <p:nvSpPr>
          <p:cNvPr id="1032" name="AutoShape 12"/>
          <p:cNvSpPr>
            <a:spLocks/>
          </p:cNvSpPr>
          <p:nvPr/>
        </p:nvSpPr>
        <p:spPr bwMode="auto">
          <a:xfrm>
            <a:off x="6934200" y="4114800"/>
            <a:ext cx="76200" cy="1981200"/>
          </a:xfrm>
          <a:prstGeom prst="righ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5564188" y="6391275"/>
            <a:ext cx="3351212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solidFill>
                  <a:schemeClr val="accent2"/>
                </a:solidFill>
                <a:latin typeface="Comic Sans MS" pitchFamily="66" charset="0"/>
              </a:rPr>
              <a:t>+1 = site on coding (+) strand of DNA where RNA polymerase begins RNA synthesis</a:t>
            </a: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 flipH="1" flipV="1">
            <a:off x="5562600" y="6172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35" name="Picture 6" descr="Mc18f31"/>
          <p:cNvPicPr>
            <a:picLocks noChangeAspect="1" noChangeArrowheads="1"/>
          </p:cNvPicPr>
          <p:nvPr/>
        </p:nvPicPr>
        <p:blipFill>
          <a:blip r:embed="rId6" cstate="print"/>
          <a:srcRect r="33333"/>
          <a:stretch>
            <a:fillRect/>
          </a:stretch>
        </p:blipFill>
        <p:spPr bwMode="auto">
          <a:xfrm>
            <a:off x="6858000" y="0"/>
            <a:ext cx="152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5"/>
          <p:cNvSpPr txBox="1">
            <a:spLocks noChangeArrowheads="1"/>
          </p:cNvSpPr>
          <p:nvPr/>
        </p:nvSpPr>
        <p:spPr bwMode="auto">
          <a:xfrm>
            <a:off x="76200" y="300038"/>
            <a:ext cx="7848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 1 RNA </a:t>
            </a:r>
            <a:r>
              <a:rPr lang="en-US" b="1" dirty="0" err="1">
                <a:latin typeface="Comic Sans MS" pitchFamily="66" charset="0"/>
              </a:rPr>
              <a:t>pol</a:t>
            </a:r>
            <a:r>
              <a:rPr lang="en-US" b="1" dirty="0">
                <a:latin typeface="Comic Sans MS" pitchFamily="66" charset="0"/>
              </a:rPr>
              <a:t> synthesizes all RNAs (except primers in DNA synthesis).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 RNA </a:t>
            </a:r>
            <a:r>
              <a:rPr lang="en-US" b="1" dirty="0" err="1" smtClean="0">
                <a:latin typeface="Comic Sans MS" pitchFamily="66" charset="0"/>
              </a:rPr>
              <a:t>pol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holoenzyme</a:t>
            </a:r>
            <a:r>
              <a:rPr lang="en-US" b="1" dirty="0" smtClean="0">
                <a:latin typeface="Comic Sans MS" pitchFamily="66" charset="0"/>
              </a:rPr>
              <a:t>: </a:t>
            </a:r>
            <a:r>
              <a:rPr lang="en-US" b="1" dirty="0">
                <a:latin typeface="Comic Sans MS" pitchFamily="66" charset="0"/>
              </a:rPr>
              <a:t>multiple subunits.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 sigma subunit (σ) 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= important in initiating transcription; helps RNA </a:t>
            </a:r>
            <a:r>
              <a:rPr lang="en-US" b="1" dirty="0" err="1">
                <a:latin typeface="Comic Sans MS" pitchFamily="66" charset="0"/>
                <a:sym typeface="Wingdings" pitchFamily="2" charset="2"/>
              </a:rPr>
              <a:t>pol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 bind correct template strand &amp; recognize gene promoters = DNA sequences “upstream” of transcription initiation site.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  <a:sym typeface="Wingdings" pitchFamily="2" charset="2"/>
              </a:rPr>
              <a:t> different σ factors recognize different promoters (σ70 = most genes; σ32 = heat shock proteins; σ28 = flagella &amp; </a:t>
            </a:r>
            <a:r>
              <a:rPr lang="en-US" b="1" dirty="0" err="1">
                <a:latin typeface="Comic Sans MS" pitchFamily="66" charset="0"/>
                <a:sym typeface="Wingdings" pitchFamily="2" charset="2"/>
              </a:rPr>
              <a:t>chemotaxis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 genes).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>
                <a:latin typeface="Comic Sans MS" pitchFamily="66" charset="0"/>
                <a:sym typeface="Wingdings" pitchFamily="2" charset="2"/>
              </a:rPr>
              <a:t>2 DNA sequences (-35 &amp; -10) found in most prokaryotic promoters – “upstream” of transcription start site (+1).</a:t>
            </a:r>
          </a:p>
        </p:txBody>
      </p:sp>
      <p:pic>
        <p:nvPicPr>
          <p:cNvPr id="13" name="Picture 6" descr="Mc18f31"/>
          <p:cNvPicPr>
            <a:picLocks noChangeAspect="1" noChangeArrowheads="1"/>
          </p:cNvPicPr>
          <p:nvPr/>
        </p:nvPicPr>
        <p:blipFill>
          <a:blip r:embed="rId6" cstate="print"/>
          <a:srcRect l="80000" b="34545"/>
          <a:stretch>
            <a:fillRect/>
          </a:stretch>
        </p:blipFill>
        <p:spPr bwMode="auto">
          <a:xfrm>
            <a:off x="8382000" y="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990600" y="2057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990600" y="2209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6172200" y="3124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6172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75438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7543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Freeform 11"/>
          <p:cNvSpPr>
            <a:spLocks/>
          </p:cNvSpPr>
          <p:nvPr/>
        </p:nvSpPr>
        <p:spPr bwMode="auto">
          <a:xfrm>
            <a:off x="6778625" y="2868613"/>
            <a:ext cx="777875" cy="247650"/>
          </a:xfrm>
          <a:custGeom>
            <a:avLst/>
            <a:gdLst>
              <a:gd name="T0" fmla="*/ 0 w 490"/>
              <a:gd name="T1" fmla="*/ 393144320 h 156"/>
              <a:gd name="T2" fmla="*/ 307459085 w 490"/>
              <a:gd name="T3" fmla="*/ 55443441 h 156"/>
              <a:gd name="T4" fmla="*/ 531753828 w 490"/>
              <a:gd name="T5" fmla="*/ 0 h 156"/>
              <a:gd name="T6" fmla="*/ 980341728 w 490"/>
              <a:gd name="T7" fmla="*/ 27720927 h 156"/>
              <a:gd name="T8" fmla="*/ 1176913866 w 490"/>
              <a:gd name="T9" fmla="*/ 196572160 h 156"/>
              <a:gd name="T10" fmla="*/ 1232357290 w 490"/>
              <a:gd name="T11" fmla="*/ 393144320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0"/>
              <a:gd name="T19" fmla="*/ 0 h 156"/>
              <a:gd name="T20" fmla="*/ 490 w 490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0" h="156">
                <a:moveTo>
                  <a:pt x="0" y="156"/>
                </a:moveTo>
                <a:cubicBezTo>
                  <a:pt x="17" y="69"/>
                  <a:pt x="32" y="44"/>
                  <a:pt x="122" y="22"/>
                </a:cubicBezTo>
                <a:cubicBezTo>
                  <a:pt x="152" y="15"/>
                  <a:pt x="211" y="0"/>
                  <a:pt x="211" y="0"/>
                </a:cubicBezTo>
                <a:cubicBezTo>
                  <a:pt x="270" y="4"/>
                  <a:pt x="330" y="2"/>
                  <a:pt x="389" y="11"/>
                </a:cubicBezTo>
                <a:cubicBezTo>
                  <a:pt x="423" y="16"/>
                  <a:pt x="467" y="78"/>
                  <a:pt x="467" y="78"/>
                </a:cubicBezTo>
                <a:cubicBezTo>
                  <a:pt x="490" y="148"/>
                  <a:pt x="489" y="121"/>
                  <a:pt x="489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Freeform 12"/>
          <p:cNvSpPr>
            <a:spLocks/>
          </p:cNvSpPr>
          <p:nvPr/>
        </p:nvSpPr>
        <p:spPr bwMode="auto">
          <a:xfrm rot="-10656021">
            <a:off x="6765925" y="3257550"/>
            <a:ext cx="777875" cy="247650"/>
          </a:xfrm>
          <a:custGeom>
            <a:avLst/>
            <a:gdLst>
              <a:gd name="T0" fmla="*/ 0 w 490"/>
              <a:gd name="T1" fmla="*/ 393144320 h 156"/>
              <a:gd name="T2" fmla="*/ 307459085 w 490"/>
              <a:gd name="T3" fmla="*/ 55443441 h 156"/>
              <a:gd name="T4" fmla="*/ 531753828 w 490"/>
              <a:gd name="T5" fmla="*/ 0 h 156"/>
              <a:gd name="T6" fmla="*/ 980341728 w 490"/>
              <a:gd name="T7" fmla="*/ 27720927 h 156"/>
              <a:gd name="T8" fmla="*/ 1176913866 w 490"/>
              <a:gd name="T9" fmla="*/ 196572160 h 156"/>
              <a:gd name="T10" fmla="*/ 1232357290 w 490"/>
              <a:gd name="T11" fmla="*/ 393144320 h 1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0"/>
              <a:gd name="T19" fmla="*/ 0 h 156"/>
              <a:gd name="T20" fmla="*/ 490 w 490"/>
              <a:gd name="T21" fmla="*/ 156 h 1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0" h="156">
                <a:moveTo>
                  <a:pt x="0" y="156"/>
                </a:moveTo>
                <a:cubicBezTo>
                  <a:pt x="17" y="69"/>
                  <a:pt x="32" y="44"/>
                  <a:pt x="122" y="22"/>
                </a:cubicBezTo>
                <a:cubicBezTo>
                  <a:pt x="152" y="15"/>
                  <a:pt x="211" y="0"/>
                  <a:pt x="211" y="0"/>
                </a:cubicBezTo>
                <a:cubicBezTo>
                  <a:pt x="270" y="4"/>
                  <a:pt x="330" y="2"/>
                  <a:pt x="389" y="11"/>
                </a:cubicBezTo>
                <a:cubicBezTo>
                  <a:pt x="423" y="16"/>
                  <a:pt x="467" y="78"/>
                  <a:pt x="467" y="78"/>
                </a:cubicBezTo>
                <a:cubicBezTo>
                  <a:pt x="490" y="148"/>
                  <a:pt x="489" y="121"/>
                  <a:pt x="489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7239000" y="335280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2362200" y="1647568"/>
            <a:ext cx="990600" cy="8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Promoter</a:t>
            </a:r>
          </a:p>
          <a:p>
            <a:pPr algn="ctr" eaLnBrk="0" hangingPunct="0">
              <a:lnSpc>
                <a:spcPct val="200000"/>
              </a:lnSpc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(-35       -10)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86035" name="AutoShape 19"/>
          <p:cNvSpPr>
            <a:spLocks noChangeArrowheads="1"/>
          </p:cNvSpPr>
          <p:nvPr/>
        </p:nvSpPr>
        <p:spPr bwMode="auto">
          <a:xfrm>
            <a:off x="2590800" y="1752600"/>
            <a:ext cx="533400" cy="685800"/>
          </a:xfrm>
          <a:prstGeom prst="cube">
            <a:avLst>
              <a:gd name="adj" fmla="val 250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AutoShape 20"/>
          <p:cNvSpPr>
            <a:spLocks noChangeArrowheads="1"/>
          </p:cNvSpPr>
          <p:nvPr/>
        </p:nvSpPr>
        <p:spPr bwMode="auto">
          <a:xfrm>
            <a:off x="6705600" y="2819400"/>
            <a:ext cx="533400" cy="685800"/>
          </a:xfrm>
          <a:prstGeom prst="cube">
            <a:avLst>
              <a:gd name="adj" fmla="val 250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23"/>
          <p:cNvSpPr>
            <a:spLocks noChangeShapeType="1"/>
          </p:cNvSpPr>
          <p:nvPr/>
        </p:nvSpPr>
        <p:spPr bwMode="auto">
          <a:xfrm>
            <a:off x="304800" y="54673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24"/>
          <p:cNvSpPr>
            <a:spLocks noChangeShapeType="1"/>
          </p:cNvSpPr>
          <p:nvPr/>
        </p:nvSpPr>
        <p:spPr bwMode="auto">
          <a:xfrm>
            <a:off x="304800" y="56197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25"/>
          <p:cNvSpPr>
            <a:spLocks noChangeShapeType="1"/>
          </p:cNvSpPr>
          <p:nvPr/>
        </p:nvSpPr>
        <p:spPr bwMode="auto">
          <a:xfrm>
            <a:off x="2362200" y="5467350"/>
            <a:ext cx="10668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26"/>
          <p:cNvSpPr>
            <a:spLocks noChangeShapeType="1"/>
          </p:cNvSpPr>
          <p:nvPr/>
        </p:nvSpPr>
        <p:spPr bwMode="auto">
          <a:xfrm>
            <a:off x="2362200" y="5619750"/>
            <a:ext cx="10668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Freeform 27"/>
          <p:cNvSpPr>
            <a:spLocks/>
          </p:cNvSpPr>
          <p:nvPr/>
        </p:nvSpPr>
        <p:spPr bwMode="auto">
          <a:xfrm>
            <a:off x="1025525" y="5218113"/>
            <a:ext cx="1358900" cy="276225"/>
          </a:xfrm>
          <a:custGeom>
            <a:avLst/>
            <a:gdLst>
              <a:gd name="T0" fmla="*/ 0 w 856"/>
              <a:gd name="T1" fmla="*/ 410786218 h 174"/>
              <a:gd name="T2" fmla="*/ 196572181 w 856"/>
              <a:gd name="T3" fmla="*/ 186491547 h 174"/>
              <a:gd name="T4" fmla="*/ 1121468815 w 856"/>
              <a:gd name="T5" fmla="*/ 17640300 h 174"/>
              <a:gd name="T6" fmla="*/ 1680945327 w 856"/>
              <a:gd name="T7" fmla="*/ 73083737 h 174"/>
              <a:gd name="T8" fmla="*/ 1764109666 w 856"/>
              <a:gd name="T9" fmla="*/ 128527180 h 174"/>
              <a:gd name="T10" fmla="*/ 1822074037 w 856"/>
              <a:gd name="T11" fmla="*/ 186491547 h 174"/>
              <a:gd name="T12" fmla="*/ 1988404302 w 856"/>
              <a:gd name="T13" fmla="*/ 241935014 h 174"/>
              <a:gd name="T14" fmla="*/ 2147483647 w 856"/>
              <a:gd name="T15" fmla="*/ 438507232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6"/>
              <a:gd name="T25" fmla="*/ 0 h 174"/>
              <a:gd name="T26" fmla="*/ 856 w 856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6" h="174">
                <a:moveTo>
                  <a:pt x="0" y="163"/>
                </a:moveTo>
                <a:cubicBezTo>
                  <a:pt x="27" y="136"/>
                  <a:pt x="45" y="96"/>
                  <a:pt x="78" y="74"/>
                </a:cubicBezTo>
                <a:cubicBezTo>
                  <a:pt x="168" y="15"/>
                  <a:pt x="350" y="15"/>
                  <a:pt x="445" y="7"/>
                </a:cubicBezTo>
                <a:cubicBezTo>
                  <a:pt x="519" y="12"/>
                  <a:pt x="599" y="0"/>
                  <a:pt x="667" y="29"/>
                </a:cubicBezTo>
                <a:cubicBezTo>
                  <a:pt x="679" y="34"/>
                  <a:pt x="690" y="43"/>
                  <a:pt x="700" y="51"/>
                </a:cubicBezTo>
                <a:cubicBezTo>
                  <a:pt x="708" y="58"/>
                  <a:pt x="713" y="69"/>
                  <a:pt x="723" y="74"/>
                </a:cubicBezTo>
                <a:cubicBezTo>
                  <a:pt x="744" y="84"/>
                  <a:pt x="789" y="96"/>
                  <a:pt x="789" y="96"/>
                </a:cubicBezTo>
                <a:cubicBezTo>
                  <a:pt x="851" y="157"/>
                  <a:pt x="834" y="127"/>
                  <a:pt x="856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Freeform 28"/>
          <p:cNvSpPr>
            <a:spLocks/>
          </p:cNvSpPr>
          <p:nvPr/>
        </p:nvSpPr>
        <p:spPr bwMode="auto">
          <a:xfrm>
            <a:off x="1025525" y="5553075"/>
            <a:ext cx="1423988" cy="390525"/>
          </a:xfrm>
          <a:custGeom>
            <a:avLst/>
            <a:gdLst>
              <a:gd name="T0" fmla="*/ 0 w 897"/>
              <a:gd name="T1" fmla="*/ 100806250 h 246"/>
              <a:gd name="T2" fmla="*/ 141128811 w 897"/>
              <a:gd name="T3" fmla="*/ 214214121 h 246"/>
              <a:gd name="T4" fmla="*/ 365423578 w 897"/>
              <a:gd name="T5" fmla="*/ 352821887 h 246"/>
              <a:gd name="T6" fmla="*/ 897176093 w 897"/>
              <a:gd name="T7" fmla="*/ 493950701 h 246"/>
              <a:gd name="T8" fmla="*/ 1960682511 w 897"/>
              <a:gd name="T9" fmla="*/ 380544392 h 246"/>
              <a:gd name="T10" fmla="*/ 2046367830 w 897"/>
              <a:gd name="T11" fmla="*/ 214214121 h 246"/>
              <a:gd name="T12" fmla="*/ 2129533787 w 897"/>
              <a:gd name="T13" fmla="*/ 100806250 h 2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7"/>
              <a:gd name="T22" fmla="*/ 0 h 246"/>
              <a:gd name="T23" fmla="*/ 897 w 897"/>
              <a:gd name="T24" fmla="*/ 246 h 2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7" h="246">
                <a:moveTo>
                  <a:pt x="0" y="40"/>
                </a:moveTo>
                <a:cubicBezTo>
                  <a:pt x="67" y="64"/>
                  <a:pt x="5" y="34"/>
                  <a:pt x="56" y="85"/>
                </a:cubicBezTo>
                <a:cubicBezTo>
                  <a:pt x="80" y="109"/>
                  <a:pt x="114" y="130"/>
                  <a:pt x="145" y="140"/>
                </a:cubicBezTo>
                <a:cubicBezTo>
                  <a:pt x="208" y="184"/>
                  <a:pt x="282" y="187"/>
                  <a:pt x="356" y="196"/>
                </a:cubicBezTo>
                <a:cubicBezTo>
                  <a:pt x="379" y="195"/>
                  <a:pt x="703" y="246"/>
                  <a:pt x="778" y="151"/>
                </a:cubicBezTo>
                <a:cubicBezTo>
                  <a:pt x="897" y="0"/>
                  <a:pt x="716" y="226"/>
                  <a:pt x="812" y="85"/>
                </a:cubicBezTo>
                <a:cubicBezTo>
                  <a:pt x="848" y="32"/>
                  <a:pt x="845" y="72"/>
                  <a:pt x="845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9"/>
          <p:cNvSpPr>
            <a:spLocks noChangeArrowheads="1"/>
          </p:cNvSpPr>
          <p:nvPr/>
        </p:nvSpPr>
        <p:spPr bwMode="auto">
          <a:xfrm>
            <a:off x="13716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AutoShape 30"/>
          <p:cNvSpPr>
            <a:spLocks noChangeArrowheads="1"/>
          </p:cNvSpPr>
          <p:nvPr/>
        </p:nvSpPr>
        <p:spPr bwMode="auto">
          <a:xfrm>
            <a:off x="14478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AutoShape 31"/>
          <p:cNvSpPr>
            <a:spLocks noChangeArrowheads="1"/>
          </p:cNvSpPr>
          <p:nvPr/>
        </p:nvSpPr>
        <p:spPr bwMode="auto">
          <a:xfrm>
            <a:off x="15240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AutoShape 32"/>
          <p:cNvSpPr>
            <a:spLocks noChangeArrowheads="1"/>
          </p:cNvSpPr>
          <p:nvPr/>
        </p:nvSpPr>
        <p:spPr bwMode="auto">
          <a:xfrm>
            <a:off x="16002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AutoShape 33"/>
          <p:cNvSpPr>
            <a:spLocks noChangeArrowheads="1"/>
          </p:cNvSpPr>
          <p:nvPr/>
        </p:nvSpPr>
        <p:spPr bwMode="auto">
          <a:xfrm>
            <a:off x="16764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AutoShape 34"/>
          <p:cNvSpPr>
            <a:spLocks noChangeArrowheads="1"/>
          </p:cNvSpPr>
          <p:nvPr/>
        </p:nvSpPr>
        <p:spPr bwMode="auto">
          <a:xfrm>
            <a:off x="17526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AutoShape 35"/>
          <p:cNvSpPr>
            <a:spLocks noChangeArrowheads="1"/>
          </p:cNvSpPr>
          <p:nvPr/>
        </p:nvSpPr>
        <p:spPr bwMode="auto">
          <a:xfrm>
            <a:off x="18288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AutoShape 36"/>
          <p:cNvSpPr>
            <a:spLocks noChangeArrowheads="1"/>
          </p:cNvSpPr>
          <p:nvPr/>
        </p:nvSpPr>
        <p:spPr bwMode="auto">
          <a:xfrm>
            <a:off x="19050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AutoShape 37"/>
          <p:cNvSpPr>
            <a:spLocks noChangeArrowheads="1"/>
          </p:cNvSpPr>
          <p:nvPr/>
        </p:nvSpPr>
        <p:spPr bwMode="auto">
          <a:xfrm>
            <a:off x="19812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AutoShape 38"/>
          <p:cNvSpPr>
            <a:spLocks noChangeArrowheads="1"/>
          </p:cNvSpPr>
          <p:nvPr/>
        </p:nvSpPr>
        <p:spPr bwMode="auto">
          <a:xfrm>
            <a:off x="20574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AutoShape 39"/>
          <p:cNvSpPr>
            <a:spLocks noChangeArrowheads="1"/>
          </p:cNvSpPr>
          <p:nvPr/>
        </p:nvSpPr>
        <p:spPr bwMode="auto">
          <a:xfrm>
            <a:off x="1524000" y="5029200"/>
            <a:ext cx="533400" cy="685800"/>
          </a:xfrm>
          <a:prstGeom prst="cube">
            <a:avLst>
              <a:gd name="adj" fmla="val 250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Text Box 40"/>
          <p:cNvSpPr txBox="1">
            <a:spLocks noChangeArrowheads="1"/>
          </p:cNvSpPr>
          <p:nvPr/>
        </p:nvSpPr>
        <p:spPr bwMode="auto">
          <a:xfrm>
            <a:off x="152400" y="152400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Stages = Initiation, Elongation, </a:t>
            </a:r>
            <a:r>
              <a:rPr lang="en-US" b="1" dirty="0" smtClean="0">
                <a:latin typeface="Comic Sans MS" pitchFamily="66" charset="0"/>
              </a:rPr>
              <a:t>Termination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130" name="Text Box 43"/>
          <p:cNvSpPr txBox="1">
            <a:spLocks noChangeArrowheads="1"/>
          </p:cNvSpPr>
          <p:nvPr/>
        </p:nvSpPr>
        <p:spPr bwMode="auto">
          <a:xfrm>
            <a:off x="228600" y="4430713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 About 10 more nucleotides are slowly polymerized as RNAP tries to ‘clear’ the promoter</a:t>
            </a:r>
          </a:p>
        </p:txBody>
      </p:sp>
      <p:sp>
        <p:nvSpPr>
          <p:cNvPr id="4131" name="Text Box 44"/>
          <p:cNvSpPr txBox="1">
            <a:spLocks noChangeArrowheads="1"/>
          </p:cNvSpPr>
          <p:nvPr/>
        </p:nvSpPr>
        <p:spPr bwMode="auto">
          <a:xfrm>
            <a:off x="152400" y="6135688"/>
            <a:ext cx="899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σ factor </a:t>
            </a:r>
            <a:r>
              <a:rPr lang="en-US" b="1" dirty="0" smtClean="0">
                <a:latin typeface="Comic Sans MS" pitchFamily="66" charset="0"/>
              </a:rPr>
              <a:t>then leaves RNAP </a:t>
            </a:r>
            <a:r>
              <a:rPr lang="en-US" b="1" dirty="0" err="1" smtClean="0">
                <a:latin typeface="Comic Sans MS" pitchFamily="66" charset="0"/>
              </a:rPr>
              <a:t>holoenzyme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mic Sans MS" pitchFamily="66" charset="0"/>
              </a:rPr>
              <a:t>“core” RNA </a:t>
            </a:r>
            <a:r>
              <a:rPr lang="en-US" b="1" dirty="0" err="1">
                <a:solidFill>
                  <a:srgbClr val="92D050"/>
                </a:solidFill>
                <a:latin typeface="Comic Sans MS" pitchFamily="66" charset="0"/>
              </a:rPr>
              <a:t>pol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b="1" u="sng" dirty="0">
                <a:latin typeface="Comic Sans MS" pitchFamily="66" charset="0"/>
              </a:rPr>
              <a:t>rapidly</a:t>
            </a:r>
            <a:r>
              <a:rPr lang="en-US" b="1" dirty="0">
                <a:latin typeface="Comic Sans MS" pitchFamily="66" charset="0"/>
              </a:rPr>
              <a:t> moves “downstream”, synthesizing RNA in the 5’</a:t>
            </a:r>
            <a:r>
              <a:rPr lang="en-US" b="1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b="1" dirty="0">
                <a:latin typeface="Comic Sans MS" pitchFamily="66" charset="0"/>
              </a:rPr>
              <a:t>3’ direction.</a:t>
            </a:r>
          </a:p>
        </p:txBody>
      </p:sp>
      <p:pic>
        <p:nvPicPr>
          <p:cNvPr id="4132" name="Picture 4" descr="Mc18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150" y="0"/>
            <a:ext cx="3244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Mc18f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4876800"/>
            <a:ext cx="1892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9" name="Text Box 41"/>
          <p:cNvSpPr txBox="1">
            <a:spLocks noChangeArrowheads="1"/>
          </p:cNvSpPr>
          <p:nvPr/>
        </p:nvSpPr>
        <p:spPr bwMode="auto">
          <a:xfrm>
            <a:off x="0" y="762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1" dirty="0">
                <a:latin typeface="Comic Sans MS" pitchFamily="66" charset="0"/>
              </a:rPr>
              <a:t> Initiation = slow: </a:t>
            </a:r>
            <a:r>
              <a:rPr lang="en-US" b="1" dirty="0" smtClean="0">
                <a:latin typeface="Comic Sans MS" pitchFamily="66" charset="0"/>
              </a:rPr>
              <a:t>RNA </a:t>
            </a:r>
            <a:r>
              <a:rPr lang="en-US" b="1" dirty="0" err="1" smtClean="0">
                <a:latin typeface="Comic Sans MS" pitchFamily="66" charset="0"/>
              </a:rPr>
              <a:t>pol</a:t>
            </a:r>
            <a:r>
              <a:rPr lang="en-US" b="1" dirty="0" smtClean="0">
                <a:latin typeface="Comic Sans MS" pitchFamily="66" charset="0"/>
              </a:rPr>
              <a:t> (RNAP) </a:t>
            </a:r>
            <a:r>
              <a:rPr lang="en-US" b="1" dirty="0" err="1" smtClean="0">
                <a:latin typeface="Comic Sans MS" pitchFamily="66" charset="0"/>
              </a:rPr>
              <a:t>holoenzyme</a:t>
            </a:r>
            <a:r>
              <a:rPr lang="en-US" b="1" dirty="0" smtClean="0">
                <a:latin typeface="Comic Sans MS" pitchFamily="66" charset="0"/>
              </a:rPr>
              <a:t> “slides” along </a:t>
            </a:r>
            <a:r>
              <a:rPr lang="en-US" b="1" dirty="0" err="1" smtClean="0">
                <a:latin typeface="Comic Sans MS" pitchFamily="66" charset="0"/>
              </a:rPr>
              <a:t>dsDNA</a:t>
            </a:r>
            <a:r>
              <a:rPr lang="en-US" b="1" dirty="0" smtClean="0">
                <a:latin typeface="Comic Sans MS" pitchFamily="66" charset="0"/>
              </a:rPr>
              <a:t> until it reaches a promoter </a:t>
            </a:r>
            <a:r>
              <a:rPr lang="en-US" b="1" dirty="0" smtClean="0">
                <a:latin typeface="Comic Sans MS" pitchFamily="66" charset="0"/>
                <a:sym typeface="Wingdings" pitchFamily="2" charset="2"/>
              </a:rPr>
              <a:t></a:t>
            </a:r>
            <a:r>
              <a:rPr lang="en-US" b="1" dirty="0" smtClean="0">
                <a:latin typeface="Comic Sans MS" pitchFamily="66" charset="0"/>
              </a:rPr>
              <a:t>recognized by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σ factor (    )</a:t>
            </a: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38" name="Smiley Face 37"/>
          <p:cNvSpPr/>
          <p:nvPr/>
        </p:nvSpPr>
        <p:spPr>
          <a:xfrm>
            <a:off x="3091149" y="1382617"/>
            <a:ext cx="304800" cy="228600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3048000" y="1905000"/>
            <a:ext cx="304800" cy="228600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7162800" y="2971800"/>
            <a:ext cx="304800" cy="228600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2057400" y="5048250"/>
            <a:ext cx="304800" cy="228600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>
            <a:off x="4038600" y="54673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4038600" y="56197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6096000" y="5467350"/>
            <a:ext cx="11430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6096000" y="5619750"/>
            <a:ext cx="11430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>
            <a:off x="4759325" y="5218113"/>
            <a:ext cx="1358900" cy="276225"/>
          </a:xfrm>
          <a:custGeom>
            <a:avLst/>
            <a:gdLst>
              <a:gd name="T0" fmla="*/ 0 w 856"/>
              <a:gd name="T1" fmla="*/ 410786218 h 174"/>
              <a:gd name="T2" fmla="*/ 196572181 w 856"/>
              <a:gd name="T3" fmla="*/ 186491547 h 174"/>
              <a:gd name="T4" fmla="*/ 1121468815 w 856"/>
              <a:gd name="T5" fmla="*/ 17640300 h 174"/>
              <a:gd name="T6" fmla="*/ 1680945327 w 856"/>
              <a:gd name="T7" fmla="*/ 73083737 h 174"/>
              <a:gd name="T8" fmla="*/ 1764109666 w 856"/>
              <a:gd name="T9" fmla="*/ 128527180 h 174"/>
              <a:gd name="T10" fmla="*/ 1822074037 w 856"/>
              <a:gd name="T11" fmla="*/ 186491547 h 174"/>
              <a:gd name="T12" fmla="*/ 1988404302 w 856"/>
              <a:gd name="T13" fmla="*/ 241935014 h 174"/>
              <a:gd name="T14" fmla="*/ 2147483647 w 856"/>
              <a:gd name="T15" fmla="*/ 438507232 h 1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6"/>
              <a:gd name="T25" fmla="*/ 0 h 174"/>
              <a:gd name="T26" fmla="*/ 856 w 856"/>
              <a:gd name="T27" fmla="*/ 174 h 1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6" h="174">
                <a:moveTo>
                  <a:pt x="0" y="163"/>
                </a:moveTo>
                <a:cubicBezTo>
                  <a:pt x="27" y="136"/>
                  <a:pt x="45" y="96"/>
                  <a:pt x="78" y="74"/>
                </a:cubicBezTo>
                <a:cubicBezTo>
                  <a:pt x="168" y="15"/>
                  <a:pt x="350" y="15"/>
                  <a:pt x="445" y="7"/>
                </a:cubicBezTo>
                <a:cubicBezTo>
                  <a:pt x="519" y="12"/>
                  <a:pt x="599" y="0"/>
                  <a:pt x="667" y="29"/>
                </a:cubicBezTo>
                <a:cubicBezTo>
                  <a:pt x="679" y="34"/>
                  <a:pt x="690" y="43"/>
                  <a:pt x="700" y="51"/>
                </a:cubicBezTo>
                <a:cubicBezTo>
                  <a:pt x="708" y="58"/>
                  <a:pt x="713" y="69"/>
                  <a:pt x="723" y="74"/>
                </a:cubicBezTo>
                <a:cubicBezTo>
                  <a:pt x="744" y="84"/>
                  <a:pt x="789" y="96"/>
                  <a:pt x="789" y="96"/>
                </a:cubicBezTo>
                <a:cubicBezTo>
                  <a:pt x="851" y="157"/>
                  <a:pt x="834" y="127"/>
                  <a:pt x="856" y="1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4759325" y="5553075"/>
            <a:ext cx="1423988" cy="390525"/>
          </a:xfrm>
          <a:custGeom>
            <a:avLst/>
            <a:gdLst>
              <a:gd name="T0" fmla="*/ 0 w 897"/>
              <a:gd name="T1" fmla="*/ 100806250 h 246"/>
              <a:gd name="T2" fmla="*/ 141128811 w 897"/>
              <a:gd name="T3" fmla="*/ 214214121 h 246"/>
              <a:gd name="T4" fmla="*/ 365423578 w 897"/>
              <a:gd name="T5" fmla="*/ 352821887 h 246"/>
              <a:gd name="T6" fmla="*/ 897176093 w 897"/>
              <a:gd name="T7" fmla="*/ 493950701 h 246"/>
              <a:gd name="T8" fmla="*/ 1960682511 w 897"/>
              <a:gd name="T9" fmla="*/ 380544392 h 246"/>
              <a:gd name="T10" fmla="*/ 2046367830 w 897"/>
              <a:gd name="T11" fmla="*/ 214214121 h 246"/>
              <a:gd name="T12" fmla="*/ 2129533787 w 897"/>
              <a:gd name="T13" fmla="*/ 100806250 h 2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7"/>
              <a:gd name="T22" fmla="*/ 0 h 246"/>
              <a:gd name="T23" fmla="*/ 897 w 897"/>
              <a:gd name="T24" fmla="*/ 246 h 2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7" h="246">
                <a:moveTo>
                  <a:pt x="0" y="40"/>
                </a:moveTo>
                <a:cubicBezTo>
                  <a:pt x="67" y="64"/>
                  <a:pt x="5" y="34"/>
                  <a:pt x="56" y="85"/>
                </a:cubicBezTo>
                <a:cubicBezTo>
                  <a:pt x="80" y="109"/>
                  <a:pt x="114" y="130"/>
                  <a:pt x="145" y="140"/>
                </a:cubicBezTo>
                <a:cubicBezTo>
                  <a:pt x="208" y="184"/>
                  <a:pt x="282" y="187"/>
                  <a:pt x="356" y="196"/>
                </a:cubicBezTo>
                <a:cubicBezTo>
                  <a:pt x="379" y="195"/>
                  <a:pt x="703" y="246"/>
                  <a:pt x="778" y="151"/>
                </a:cubicBezTo>
                <a:cubicBezTo>
                  <a:pt x="897" y="0"/>
                  <a:pt x="716" y="226"/>
                  <a:pt x="812" y="85"/>
                </a:cubicBezTo>
                <a:cubicBezTo>
                  <a:pt x="848" y="32"/>
                  <a:pt x="845" y="72"/>
                  <a:pt x="845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29"/>
          <p:cNvSpPr>
            <a:spLocks noChangeArrowheads="1"/>
          </p:cNvSpPr>
          <p:nvPr/>
        </p:nvSpPr>
        <p:spPr bwMode="auto">
          <a:xfrm>
            <a:off x="51054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30"/>
          <p:cNvSpPr>
            <a:spLocks noChangeArrowheads="1"/>
          </p:cNvSpPr>
          <p:nvPr/>
        </p:nvSpPr>
        <p:spPr bwMode="auto">
          <a:xfrm>
            <a:off x="51816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31"/>
          <p:cNvSpPr>
            <a:spLocks noChangeArrowheads="1"/>
          </p:cNvSpPr>
          <p:nvPr/>
        </p:nvSpPr>
        <p:spPr bwMode="auto">
          <a:xfrm>
            <a:off x="52578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32"/>
          <p:cNvSpPr>
            <a:spLocks noChangeArrowheads="1"/>
          </p:cNvSpPr>
          <p:nvPr/>
        </p:nvSpPr>
        <p:spPr bwMode="auto">
          <a:xfrm>
            <a:off x="53340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3"/>
          <p:cNvSpPr>
            <a:spLocks noChangeArrowheads="1"/>
          </p:cNvSpPr>
          <p:nvPr/>
        </p:nvSpPr>
        <p:spPr bwMode="auto">
          <a:xfrm>
            <a:off x="54102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34"/>
          <p:cNvSpPr>
            <a:spLocks noChangeArrowheads="1"/>
          </p:cNvSpPr>
          <p:nvPr/>
        </p:nvSpPr>
        <p:spPr bwMode="auto">
          <a:xfrm>
            <a:off x="54864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35"/>
          <p:cNvSpPr>
            <a:spLocks noChangeArrowheads="1"/>
          </p:cNvSpPr>
          <p:nvPr/>
        </p:nvSpPr>
        <p:spPr bwMode="auto">
          <a:xfrm>
            <a:off x="55626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36"/>
          <p:cNvSpPr>
            <a:spLocks noChangeArrowheads="1"/>
          </p:cNvSpPr>
          <p:nvPr/>
        </p:nvSpPr>
        <p:spPr bwMode="auto">
          <a:xfrm>
            <a:off x="56388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37"/>
          <p:cNvSpPr>
            <a:spLocks noChangeArrowheads="1"/>
          </p:cNvSpPr>
          <p:nvPr/>
        </p:nvSpPr>
        <p:spPr bwMode="auto">
          <a:xfrm>
            <a:off x="57150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38"/>
          <p:cNvSpPr>
            <a:spLocks noChangeArrowheads="1"/>
          </p:cNvSpPr>
          <p:nvPr/>
        </p:nvSpPr>
        <p:spPr bwMode="auto">
          <a:xfrm>
            <a:off x="5791200" y="5695950"/>
            <a:ext cx="76200" cy="1524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39"/>
          <p:cNvSpPr>
            <a:spLocks noChangeArrowheads="1"/>
          </p:cNvSpPr>
          <p:nvPr/>
        </p:nvSpPr>
        <p:spPr bwMode="auto">
          <a:xfrm>
            <a:off x="5486400" y="4953000"/>
            <a:ext cx="533400" cy="685800"/>
          </a:xfrm>
          <a:prstGeom prst="cube">
            <a:avLst>
              <a:gd name="adj" fmla="val 250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200" y="2450574"/>
            <a:ext cx="5562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1" dirty="0" smtClean="0">
                <a:latin typeface="Comic Sans MS" pitchFamily="66" charset="0"/>
              </a:rPr>
              <a:t> RNAP </a:t>
            </a:r>
            <a:r>
              <a:rPr lang="en-US" b="1" dirty="0" err="1" smtClean="0">
                <a:latin typeface="Comic Sans MS" pitchFamily="66" charset="0"/>
              </a:rPr>
              <a:t>holoenzyme</a:t>
            </a:r>
            <a:r>
              <a:rPr lang="en-US" b="1" dirty="0" smtClean="0">
                <a:latin typeface="Comic Sans MS" pitchFamily="66" charset="0"/>
              </a:rPr>
              <a:t> unwinds DNA to begin synthesis using one DNA strand (-) as template.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b="1" dirty="0" smtClean="0">
                <a:latin typeface="Comic Sans MS" pitchFamily="66" charset="0"/>
              </a:rPr>
              <a:t> 1</a:t>
            </a:r>
            <a:r>
              <a:rPr lang="en-US" b="1" baseline="30000" dirty="0" smtClean="0">
                <a:latin typeface="Comic Sans MS" pitchFamily="66" charset="0"/>
              </a:rPr>
              <a:t>st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ribonucleotide</a:t>
            </a:r>
            <a:r>
              <a:rPr lang="en-US" b="1" dirty="0" smtClean="0">
                <a:latin typeface="Comic Sans MS" pitchFamily="66" charset="0"/>
              </a:rPr>
              <a:t> is base paired with the transcription start nucleotide (+1) in template DNA.</a:t>
            </a:r>
            <a:endParaRPr lang="en-US" b="1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5" grpId="0" animBg="1"/>
      <p:bldP spid="86036" grpId="0" animBg="1"/>
      <p:bldP spid="86046" grpId="0" animBg="1"/>
      <p:bldP spid="86047" grpId="0" animBg="1"/>
      <p:bldP spid="86048" grpId="0" animBg="1"/>
      <p:bldP spid="86049" grpId="0" animBg="1"/>
      <p:bldP spid="86050" grpId="0" animBg="1"/>
      <p:bldP spid="86051" grpId="0" animBg="1"/>
      <p:bldP spid="86052" grpId="0" animBg="1"/>
      <p:bldP spid="86053" grpId="0" animBg="1"/>
      <p:bldP spid="86054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1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15543</TotalTime>
  <Words>301</Words>
  <Application>Microsoft Office PowerPoint</Application>
  <PresentationFormat>On-screen Show (4:3)</PresentationFormat>
  <Paragraphs>27</Paragraphs>
  <Slides>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Default Design</vt:lpstr>
      <vt:lpstr>CorelPhotoPaint.Image.8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miller2000</dc:creator>
  <cp:lastModifiedBy>mmiller</cp:lastModifiedBy>
  <cp:revision>248</cp:revision>
  <dcterms:created xsi:type="dcterms:W3CDTF">2004-06-29T13:34:05Z</dcterms:created>
  <dcterms:modified xsi:type="dcterms:W3CDTF">2012-02-15T17:17:58Z</dcterms:modified>
</cp:coreProperties>
</file>